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8742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openxmlformats.org/officeDocument/2006/relationships/customXml" Target="../customXml/item5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AA8B-2D88-4712-9944-DB8F56DEB172}" type="datetimeFigureOut">
              <a:rPr lang="sv-SE" smtClean="0"/>
              <a:t>2021-01-26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F086-9CDB-4470-820B-BFABC4D882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769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AA8B-2D88-4712-9944-DB8F56DEB172}" type="datetimeFigureOut">
              <a:rPr lang="sv-SE" smtClean="0"/>
              <a:t>2021-01-26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F086-9CDB-4470-820B-BFABC4D882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832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AA8B-2D88-4712-9944-DB8F56DEB172}" type="datetimeFigureOut">
              <a:rPr lang="sv-SE" smtClean="0"/>
              <a:t>2021-01-26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F086-9CDB-4470-820B-BFABC4D882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33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AA8B-2D88-4712-9944-DB8F56DEB172}" type="datetimeFigureOut">
              <a:rPr lang="sv-SE" smtClean="0"/>
              <a:t>2021-01-26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F086-9CDB-4470-820B-BFABC4D882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045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AA8B-2D88-4712-9944-DB8F56DEB172}" type="datetimeFigureOut">
              <a:rPr lang="sv-SE" smtClean="0"/>
              <a:t>2021-01-26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F086-9CDB-4470-820B-BFABC4D882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520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AA8B-2D88-4712-9944-DB8F56DEB172}" type="datetimeFigureOut">
              <a:rPr lang="sv-SE" smtClean="0"/>
              <a:t>2021-01-26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F086-9CDB-4470-820B-BFABC4D882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00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AA8B-2D88-4712-9944-DB8F56DEB172}" type="datetimeFigureOut">
              <a:rPr lang="sv-SE" smtClean="0"/>
              <a:t>2021-01-26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F086-9CDB-4470-820B-BFABC4D882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84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AA8B-2D88-4712-9944-DB8F56DEB172}" type="datetimeFigureOut">
              <a:rPr lang="sv-SE" smtClean="0"/>
              <a:t>2021-01-26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F086-9CDB-4470-820B-BFABC4D882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59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AA8B-2D88-4712-9944-DB8F56DEB172}" type="datetimeFigureOut">
              <a:rPr lang="sv-SE" smtClean="0"/>
              <a:t>2021-01-26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F086-9CDB-4470-820B-BFABC4D882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411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AA8B-2D88-4712-9944-DB8F56DEB172}" type="datetimeFigureOut">
              <a:rPr lang="sv-SE" smtClean="0"/>
              <a:t>2021-01-26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F086-9CDB-4470-820B-BFABC4D882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61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AA8B-2D88-4712-9944-DB8F56DEB172}" type="datetimeFigureOut">
              <a:rPr lang="sv-SE" smtClean="0"/>
              <a:t>2021-01-26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F086-9CDB-4470-820B-BFABC4D882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352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0AA8B-2D88-4712-9944-DB8F56DEB172}" type="datetimeFigureOut">
              <a:rPr lang="sv-SE" smtClean="0"/>
              <a:t>2021-01-26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EF086-9CDB-4470-820B-BFABC4D882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507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621" y="2414587"/>
            <a:ext cx="2257425" cy="2028825"/>
          </a:xfrm>
          <a:prstGeom prst="rect">
            <a:avLst/>
          </a:prstGeom>
        </p:spPr>
      </p:pic>
      <p:sp>
        <p:nvSpPr>
          <p:cNvPr id="5" name="Textruta 2"/>
          <p:cNvSpPr txBox="1">
            <a:spLocks noChangeArrowheads="1"/>
          </p:cNvSpPr>
          <p:nvPr/>
        </p:nvSpPr>
        <p:spPr bwMode="auto">
          <a:xfrm>
            <a:off x="7231275" y="1034944"/>
            <a:ext cx="3537585" cy="4070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Förstoppning hos barn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Bildobjekt 5" descr="\\nll.se\hemkataloger\katalog3\karbyy01\Arkiv\My Pictures\Uroterapi\bristol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483" y="862858"/>
            <a:ext cx="3661517" cy="49960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ruta 6"/>
          <p:cNvSpPr txBox="1"/>
          <p:nvPr/>
        </p:nvSpPr>
        <p:spPr>
          <a:xfrm>
            <a:off x="7896412" y="5291666"/>
            <a:ext cx="283385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600" b="1" dirty="0" smtClean="0"/>
              <a:t>Karin By</a:t>
            </a:r>
          </a:p>
          <a:p>
            <a:pPr algn="ctr"/>
            <a:r>
              <a:rPr lang="sv-SE" sz="1600" b="1" dirty="0" err="1" smtClean="0"/>
              <a:t>Uroterapeut</a:t>
            </a:r>
            <a:endParaRPr lang="sv-SE" sz="1600" b="1" dirty="0" smtClean="0"/>
          </a:p>
          <a:p>
            <a:pPr algn="ctr"/>
            <a:r>
              <a:rPr lang="sv-SE" sz="1600" b="1" dirty="0" smtClean="0"/>
              <a:t>Barnkliniken Gällivare sjukhus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424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2"/>
          <p:cNvSpPr txBox="1">
            <a:spLocks noChangeArrowheads="1"/>
          </p:cNvSpPr>
          <p:nvPr/>
        </p:nvSpPr>
        <p:spPr bwMode="auto">
          <a:xfrm>
            <a:off x="643467" y="173567"/>
            <a:ext cx="4757527" cy="28786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Orsaker till förstoppning </a:t>
            </a:r>
            <a:endParaRPr lang="sv-S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 barn har olika vanor, att barnet inte bajsar blir ett problem först när barnet mår dåligt av det.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Små barn kan bli förstoppade i samband med att kosten ändras, slutar med blöja, börjar förskola/skola, varit bortrest, varit sjuka eller på andra sätt bytt vanor.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Går det mer än tre dagar mellan avföringarna kan man behöva hjälp med att bajsa.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är vanligt att barn visar olust inför toalettbesök eftersom det kan göra ont. En ond cirkel uppstår.</a:t>
            </a:r>
          </a:p>
        </p:txBody>
      </p:sp>
      <p:sp>
        <p:nvSpPr>
          <p:cNvPr id="7" name="Textruta 2"/>
          <p:cNvSpPr txBox="1">
            <a:spLocks noChangeArrowheads="1"/>
          </p:cNvSpPr>
          <p:nvPr/>
        </p:nvSpPr>
        <p:spPr bwMode="auto">
          <a:xfrm>
            <a:off x="643466" y="3175598"/>
            <a:ext cx="4757527" cy="35898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Symptom</a:t>
            </a:r>
            <a:endParaRPr lang="sv-S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Avföringsläckage eller "bromsspår” i underkläderna/ blöjan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Bråttom till toaletten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Magont som kommer och går, gärna efter maten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Dålig aptit, illamående, trötthet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Hård och smärtsam avföring med glesa tarmtömningar (2 eller färre gånger per vecka)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Urinläckage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Täta trängningar/ ökad kissnödighet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Plötsliga attacker av kissnödighet, så kallad </a:t>
            </a:r>
            <a:r>
              <a:rPr lang="sv-SE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urgency</a:t>
            </a:r>
            <a:endParaRPr lang="sv-S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Urinvägsinfektioner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Nytillkommen </a:t>
            </a:r>
            <a:r>
              <a:rPr lang="sv-SE" sz="1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enures</a:t>
            </a:r>
            <a:r>
              <a:rPr lang="sv-SE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sängvätning</a:t>
            </a:r>
            <a:endParaRPr lang="sv-S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6519016" y="114298"/>
            <a:ext cx="5376651" cy="665116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Behandling vid tillfällig förstoppning</a:t>
            </a:r>
            <a:endParaRPr lang="sv-S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Lactulos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kan </a:t>
            </a:r>
            <a:r>
              <a:rPr lang="sv-SE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trappas 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upp (receptfritt)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- 1 mån-1 </a:t>
            </a:r>
            <a:r>
              <a:rPr lang="sv-SE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år:  	2.5 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ml 2 ggr dagligen            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- 1-5 </a:t>
            </a:r>
            <a:r>
              <a:rPr lang="sv-SE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år: 	2.5–10 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ml 2 ggr dagligen          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över 5 </a:t>
            </a:r>
            <a:r>
              <a:rPr lang="sv-SE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år:	 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5-20 ml 2 ggr dagligen   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 barnet inte bajsat på 2 dagar ges lavemang: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Under 1 </a:t>
            </a:r>
            <a:r>
              <a:rPr lang="sv-SE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år:	 </a:t>
            </a:r>
            <a:r>
              <a:rPr lang="sv-SE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Resulax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(receptfritt)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- 1-2 </a:t>
            </a:r>
            <a:r>
              <a:rPr lang="sv-SE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år:	 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½ </a:t>
            </a:r>
            <a:r>
              <a:rPr lang="sv-SE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klyx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60 ml (receptfritt)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Över 2 </a:t>
            </a:r>
            <a:r>
              <a:rPr lang="sv-SE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år:	 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sv-SE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klyx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120 ml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Över 5 </a:t>
            </a:r>
            <a:r>
              <a:rPr lang="sv-SE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år:	 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sv-SE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klyx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240ml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u="none" strike="no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Behandling vid långvarig förstoppning:</a:t>
            </a:r>
            <a:endParaRPr lang="sv-S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Under 1 </a:t>
            </a:r>
            <a:r>
              <a:rPr lang="sv-SE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år:	 </a:t>
            </a:r>
            <a:r>
              <a:rPr lang="sv-SE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Resulax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dagligen i en vecka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- 1-2 </a:t>
            </a:r>
            <a:r>
              <a:rPr lang="sv-SE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år:	 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½ </a:t>
            </a:r>
            <a:r>
              <a:rPr lang="sv-SE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klyx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60 ml dagligen i en vecka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Över 2 </a:t>
            </a:r>
            <a:r>
              <a:rPr lang="sv-SE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år:	 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sv-SE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klyx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120 ml dagligen i 1 vecka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Över 5 </a:t>
            </a:r>
            <a:r>
              <a:rPr lang="sv-SE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år:	 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sv-SE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klyx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240ml dagligen i 1 vecka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Därefter </a:t>
            </a:r>
            <a:r>
              <a:rPr lang="sv-SE" sz="12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Resulax</a:t>
            </a:r>
            <a:r>
              <a:rPr lang="sv-SE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sv-SE" sz="12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Klyx</a:t>
            </a:r>
            <a:r>
              <a:rPr lang="sv-SE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varannan dag i 1-4 veckor,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 barnet 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 bajsat på 2 </a:t>
            </a:r>
            <a:r>
              <a:rPr lang="sv-SE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dagar, ge </a:t>
            </a:r>
            <a:r>
              <a:rPr lang="sv-SE" sz="12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Resulax</a:t>
            </a:r>
            <a:r>
              <a:rPr lang="sv-SE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sv-SE" sz="12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Klyx</a:t>
            </a:r>
            <a:r>
              <a:rPr lang="sv-SE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v-S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Samtidigt behandling med  </a:t>
            </a:r>
            <a:r>
              <a:rPr lang="sv-SE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Forlax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Jr, </a:t>
            </a:r>
            <a:r>
              <a:rPr lang="sv-SE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Movicol</a:t>
            </a: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Jr dagligen under minst 6 månader.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Målet är avföring Bristol typ 4-5 dagligen. </a:t>
            </a:r>
            <a:endParaRPr lang="sv-SE" sz="12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 ALDRIG </a:t>
            </a:r>
            <a:r>
              <a:rPr lang="sv-SE" sz="1200" dirty="0" err="1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Toilax</a:t>
            </a:r>
            <a:r>
              <a:rPr lang="sv-SE" sz="12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eller Microlax till barn.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Förebygga förstoppning</a:t>
            </a:r>
            <a:endParaRPr lang="sv-S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Regelbundna toarutiner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Prova bajsa 2gg/ dag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Sätt en pall under fötterna så barnet sitter bra på toaletten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v-SE" sz="1200" dirty="0" smtClean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v-SE" sz="12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17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Vårdrutin KVÅ Icke-kirurgisk" ma:contentTypeID="0x010100D7963E0E5B7A40E5AEA07389401D709F008BAD709383F64329B7C6C965A1F4475102030100EEE04BD63491624A8AFD254523DCD2F0" ma:contentTypeVersion="351" ma:contentTypeDescription="" ma:contentTypeScope="" ma:versionID="7a9f431073e1338c0b09a446ae4f8efb">
  <xsd:schema xmlns:xsd="http://www.w3.org/2001/XMLSchema" xmlns:xs="http://www.w3.org/2001/XMLSchema" xmlns:p="http://schemas.microsoft.com/office/2006/metadata/properties" xmlns:ns1="http://schemas.microsoft.com/sharepoint/v3" xmlns:ns2="2308f903-5fa4-4c78-8662-0a0265e1cd53" targetNamespace="http://schemas.microsoft.com/office/2006/metadata/properties" ma:root="true" ma:fieldsID="e08cb909f5958395f1391176b13e257b" ns1:_="" ns2:_="">
    <xsd:import namespace="http://schemas.microsoft.com/sharepoint/v3"/>
    <xsd:import namespace="2308f903-5fa4-4c78-8662-0a0265e1cd5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VIS_DocumentId" minOccurs="0"/>
                <xsd:element ref="ns1:NLLStakeholderTaxHTField0" minOccurs="0"/>
                <xsd:element ref="ns2:TaxKeywordTaxHTField" minOccurs="0"/>
                <xsd:element ref="ns1:NLLPublishingstatus" minOccurs="0"/>
                <xsd:element ref="ns1:DocumentStatus" minOccurs="0"/>
                <xsd:element ref="ns1:NLLDiarienummer" minOccurs="0"/>
                <xsd:element ref="ns1:NLLInformationclass"/>
                <xsd:element ref="ns1:prdProcessTaxHTField0" minOccurs="0"/>
                <xsd:element ref="ns1:NLLThinningTime" minOccurs="0"/>
                <xsd:element ref="ns1:VISResponsible"/>
                <xsd:element ref="ns1:NLLDocumentTypeTaxHTField0" minOccurs="0"/>
                <xsd:element ref="ns1:AnsvarigQuickpart" minOccurs="0"/>
                <xsd:element ref="ns1:NLLVersion" minOccurs="0"/>
                <xsd:element ref="ns1:NLLModifiedBy" minOccurs="0"/>
                <xsd:element ref="ns1:NLLDocumentIDValue" minOccurs="0"/>
                <xsd:element ref="ns1:NLLApprovedBy" minOccurs="0"/>
                <xsd:element ref="ns1:NLLApprovalDate" minOccurs="0"/>
                <xsd:element ref="ns1:SpecialtyTaxHTField0" minOccurs="0"/>
                <xsd:element ref="ns1:ReferencesTaxHTField0" minOccurs="0"/>
                <xsd:element ref="ns1:NLLPTCProcessLeader" minOccurs="0"/>
                <xsd:element ref="ns1:NLLPTCVISEditor" minOccurs="0"/>
                <xsd:element ref="ns1:NLLPTCProcessTeam" minOccurs="0"/>
                <xsd:element ref="ns1:CareActionCodeNonSurgical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NLLApprovedByQuickPart" minOccurs="0"/>
                <xsd:element ref="ns1:NLLPublishDate" minOccurs="0"/>
                <xsd:element ref="ns1:NLLInformationCollectionTaxHTField0" minOccurs="0"/>
                <xsd:element ref="ns2:TaxCatchAll" minOccurs="0"/>
                <xsd:element ref="ns2:TaxCatchAllLabel" minOccurs="0"/>
                <xsd:element ref="ns1:NLLProducerPlaceTaxHTField0" minOccurs="0"/>
                <xsd:element ref="ns1:NLLDecisionLevelManagedTaxHTField0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ublishingstatus" ma:index="16" nillable="true" ma:displayName="Publiceringsstatus" ma:hidden="true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as"/>
        </xsd:restriction>
      </xsd:simpleType>
    </xsd:element>
    <xsd:element name="DocumentStatus" ma:index="17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Diarienummer" ma:index="18" nillable="true" ma:displayName="Diarienummer" ma:internalName="NLLDiarienummer" ma:readOnly="false">
      <xsd:simpleType>
        <xsd:restriction base="dms:Text"/>
      </xsd:simpleType>
    </xsd:element>
    <xsd:element name="NLLInformationclass" ma:index="19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prdProcessTaxHTField0" ma:index="21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ThinningTime" ma:index="22" nillable="true" ma:displayName="Gallringsfrist" ma:format="DateOnly" ma:hidden="true" ma:internalName="NLLThinningTime">
      <xsd:simpleType>
        <xsd:restriction base="dms:DateTime"/>
      </xsd:simpleType>
    </xsd:element>
    <xsd:element name="VISResponsible" ma:index="23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DocumentTypeTaxHTField0" ma:index="25" ma:taxonomy="true" ma:internalName="NLLDocumentTypeTaxHTField0" ma:taxonomyFieldName="NLLDocumentType" ma:displayName="Dokumenttyp" ma:readOnly="false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nsvarigQuickpart" ma:index="26" nillable="true" ma:displayName="AnsvarigQuickpart" ma:hidden="true" ma:internalName="AnsvarigQuickpart">
      <xsd:simpleType>
        <xsd:restriction base="dms:Text"/>
      </xsd:simpleType>
    </xsd:element>
    <xsd:element name="NLLVersion" ma:index="27" nillable="true" ma:displayName="Version" ma:internalName="NLLVersion" ma:readOnly="false">
      <xsd:simpleType>
        <xsd:restriction base="dms:Text"/>
      </xsd:simpleType>
    </xsd:element>
    <xsd:element name="NLLModifiedBy" ma:index="28" nillable="true" ma:displayName="Upprättad av" ma:hidden="true" ma:internalName="NLLModifiedBy">
      <xsd:simpleType>
        <xsd:restriction base="dms:Text"/>
      </xsd:simpleType>
    </xsd:element>
    <xsd:element name="NLLDocumentIDValue" ma:index="29" nillable="true" ma:displayName="Dokument-Id Värde" ma:hidden="true" ma:internalName="NLLDocumentIDValue">
      <xsd:simpleType>
        <xsd:restriction base="dms:Text"/>
      </xsd:simpleType>
    </xsd:element>
    <xsd:element name="NLLApprovedBy" ma:index="30" nillable="true" ma:displayName="Godkänd av" ma:hidden="true" ma:list="UserInfo" ma:internalName="NLLApprov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ApprovalDate" ma:index="31" nillable="true" ma:displayName="Godkänt datum" ma:format="DateOnly" ma:hidden="true" ma:internalName="NLLApprovalDate">
      <xsd:simpleType>
        <xsd:restriction base="dms:DateTime"/>
      </xsd:simpleType>
    </xsd:element>
    <xsd:element name="SpecialtyTaxHTField0" ma:index="33" nillable="true" ma:taxonomy="true" ma:internalName="SpecialtyTaxHTField0" ma:taxonomyFieldName="Specialty" ma:displayName="Specialitet" ma:fieldId="{f575068b-f091-4d6d-9993-6dcb4b6551d1}" ma:taxonomyMulti="true" ma:sspId="39d54842-4abd-4019-b0bf-19e71d696155" ma:termSetId="46d960f3-1586-497e-bb68-cacd87cb213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ferencesTaxHTField0" ma:index="35" nillable="true" ma:taxonomy="true" ma:internalName="ReferencesTaxHTField0" ma:taxonomyFieldName="References" ma:displayName="Författning" ma:fieldId="{4405e06e-776e-4c1b-aa59-5b1ac80ef78b}" ma:taxonomyMulti="true" ma:sspId="39d54842-4abd-4019-b0bf-19e71d696155" ma:termSetId="ebfc0c2d-37a4-470b-8200-ed4701541f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TCProcessLeader" ma:index="36" nillable="true" ma:displayName="Processledare" ma:hidden="true" ma:list="UserInfo" ma:internalName="NLLPTCProcessLead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PTCVISEditor" ma:index="37" nillable="true" ma:displayName="VIS-Redaktör" ma:hidden="true" ma:list="UserInfo" ma:internalName="NLLPTCVIS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PTCProcessTeam" ma:index="38" nillable="true" ma:displayName="Processteamsmedlemmar" ma:hidden="true" ma:list="UserInfo" ma:internalName="NLLPTCProcessTeam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areActionCodeNonSurgicalTaxHTField0" ma:index="40" ma:taxonomy="true" ma:internalName="CareActionCodeNonSurgicalTaxHTField0" ma:taxonomyFieldName="CareActionCodeNonSurgical" ma:displayName="KVÅ, Icke-kirurgisk" ma:readOnly="false" ma:fieldId="{e4be68eb-6e74-4108-b74e-1ad7bede277d}" ma:taxonomyMulti="true" ma:sspId="39d54842-4abd-4019-b0bf-19e71d696155" ma:termSetId="4687c2d5-2e84-4bce-a384-157d5272691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41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42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43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NLLApprovedByQuickPart" ma:index="44" nillable="true" ma:displayName="GodkändAvQuickPart" ma:hidden="true" ma:internalName="NLLApprovedByQuickPart">
      <xsd:simpleType>
        <xsd:restriction base="dms:Text"/>
      </xsd:simpleType>
    </xsd:element>
    <xsd:element name="NLLPublishDate" ma:index="46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47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51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DecisionLevelManagedTaxHTField0" ma:index="53" ma:taxonomy="true" ma:internalName="NLLDecisionLevelManagedTaxHTField0" ma:taxonomyFieldName="NLLDecisionLevelManaged" ma:displayName="Beslutsnivå" ma:fieldId="{15d429b5-f51f-4c9d-be4d-3ea190831a97}" ma:sspId="39d54842-4abd-4019-b0bf-19e71d696155" ma:termSetId="246d0b6f-ef4c-42c4-891f-ef5fcecee21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ersionComment" ma:index="54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55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56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57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8f903-5fa4-4c78-8662-0a0265e1cd5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48" nillable="true" ma:displayName="Global taxonomikolumn" ma:description="" ma:hidden="true" ma:list="{92970cd1-3534-4185-9c8e-bb5f2b75db0a}" ma:internalName="TaxCatchAll" ma:showField="CatchAllData" ma:web="af8646bb-a555-4a76-b609-b6002e130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49" nillable="true" ma:displayName="Global taxonomikolumn1" ma:description="" ma:hidden="true" ma:list="{92970cd1-3534-4185-9c8e-bb5f2b75db0a}" ma:internalName="TaxCatchAllLabel" ma:readOnly="true" ma:showField="CatchAllDataLabel" ma:web="af8646bb-a555-4a76-b609-b6002e130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3.xml><?xml version="1.0" encoding="utf-8"?>
<?mso-contentType ?>
<p:Policy xmlns:p="office.server.policy" id="" local="true">
  <p:Name>Vårdrutiner</p:Name>
  <p:Description/>
  <p:Statement/>
  <p:PolicyItems>
    <p:PolicyItem featureId="Microsoft.Office.RecordsManagement.PolicyFeatures.Expiration" staticId="0x010100D7963E0E5B7A40E5AEA07389401D709F008BAD709383F64329B7C6C965A1F44751|79996835" UniqueId="8c4500ed-2d2d-4577-be96-a9dfce0a7825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906ce11c-9453-4b83-9a54-b7d49d1aef3f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NLLApprovedByQuickPart xmlns="http://schemas.microsoft.com/sharepoint/v3">Per Friskopp</NLLApprovedByQuickPart>
    <VersionComment xmlns="http://schemas.microsoft.com/sharepoint/v3">SPAdmin_16 har 2023-03-15 verifierat dokumentets giltighet.</VersionComment>
    <Specialty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30100,Barn- och ungdomsmedicin</TermName>
          <TermId xmlns="http://schemas.microsoft.com/office/infopath/2007/PartnerControls">bafe24f9-bf66-435f-8ad8-adce1c98d3e5</TermId>
        </TermInfo>
      </Terms>
    </SpecialtyTaxHTField0>
    <NLLInformationclass xmlns="http://schemas.microsoft.com/sharepoint/v3">Publik</NLLInformationclass>
    <VISResponsible xmlns="http://schemas.microsoft.com/sharepoint/v3">
      <UserInfo>
        <DisplayName>Karin By</DisplayName>
        <AccountId>942</AccountId>
        <AccountType/>
      </UserInfo>
    </VISResponsible>
    <AnsvarigQuickpart xmlns="http://schemas.microsoft.com/sharepoint/v3">Karin By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Barnsjukvård länsklinik</TermName>
          <TermId xmlns="http://schemas.microsoft.com/office/infopath/2007/PartnerControls">0466963c-cebf-4fcc-b8a6-f9c4115385f2</TermId>
        </TermInfo>
      </Terms>
    </NLLStakeholderTaxHTField0>
    <NLLDecisionLevelManaged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Verksamheten</TermName>
          <TermId xmlns="http://schemas.microsoft.com/office/infopath/2007/PartnerControls">5bf8bf89-d192-488c-9c8f-5432abb5fd72</TermId>
        </TermInfo>
      </Terms>
    </NLLDecisionLevelManagedTaxHTField0>
    <NLLPTCProcessLeader xmlns="http://schemas.microsoft.com/sharepoint/v3">
      <UserInfo>
        <DisplayName>Per Friskopp</DisplayName>
        <AccountId>298</AccountId>
        <AccountType/>
      </UserInfo>
    </NLLPTCProcessLeader>
    <NLLInformationCollectionTaxHTField0 xmlns="http://schemas.microsoft.com/sharepoint/v3">
      <Terms xmlns="http://schemas.microsoft.com/office/infopath/2007/PartnerControls"/>
    </NLLInformationCollectionTaxHTField0>
    <VIS_DocumentId xmlns="http://schemas.microsoft.com/sharepoint/v3">
      <Url>https://samarbeta.nll.se/producentplats/vard/_layouts/15/DocIdRedir.aspx?ID=VARD-5-10165</Url>
      <Description>VARD-5-10165</Description>
    </VIS_DocumentId>
    <NLLPublishDateQuickpart xmlns="http://schemas.microsoft.com/sharepoint/v3">2023-03-15</NLLPublishDateQuickpart>
    <NLLApprovedBy xmlns="http://schemas.microsoft.com/sharepoint/v3">
      <UserInfo>
        <DisplayName>Per Friskopp</DisplayName>
        <AccountId>298</AccountId>
        <AccountType/>
      </UserInfo>
    </NLLApprovedBy>
    <NLLThinningTime xmlns="http://schemas.microsoft.com/sharepoint/v3">2026-03-14T23:00:00+00:00</NLLThinningTime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</TermName>
          <TermId xmlns="http://schemas.microsoft.com/office/infopath/2007/PartnerControls">6e4b0e66-0465-47f1-8976-dbae0c59dee7</TermId>
        </TermInfo>
      </Terms>
    </NLLProducerPlaceTaxHTField0>
    <NLLPublishDate xmlns="http://schemas.microsoft.com/sharepoint/v3">2023-03-14T23:00:00+00:00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Patientinformation</TermName>
          <TermId xmlns="http://schemas.microsoft.com/office/infopath/2007/PartnerControls">152f166a-5fae-40dc-978e-cd0e12b2aa44</TermId>
        </TermInfo>
      </Terms>
    </NLLDocumentTypeTaxHTField0>
    <NLLApprovalDate xmlns="http://schemas.microsoft.com/sharepoint/v3">2021-01-25T23:00:00+00:00</NLLApprovalDate>
    <DocumentStatus xmlns="http://schemas.microsoft.com/sharepoint/v3">
      <Url>https://samarbeta.nll.se/producentplats/vard/_layouts/15/wrkstat.aspx?List=a6f30aed-707c-42c0-9a16-431c7bcb6e0a&amp;WorkflowInstanceName=c18b04c8-0673-4e5c-b893-0f0880f76839</Url>
      <Description>Godkänd och publicerad</Description>
    </DocumentStatus>
    <NLLPTCVISEditor xmlns="http://schemas.microsoft.com/sharepoint/v3">
      <UserInfo>
        <DisplayName>Else-Mai Nirhola</DisplayName>
        <AccountId>286</AccountId>
        <AccountType/>
      </UserInfo>
    </NLLPTCVISEditor>
    <ReferencesTaxHTField0 xmlns="http://schemas.microsoft.com/sharepoint/v3">
      <Terms xmlns="http://schemas.microsoft.com/office/infopath/2007/PartnerControls"/>
    </ReferencesTaxHTField0>
    <NLLPTCProcessTeam xmlns="http://schemas.microsoft.com/sharepoint/v3">
      <UserInfo>
        <DisplayName>Karin By</DisplayName>
        <AccountId>942</AccountId>
        <AccountType/>
      </UserInfo>
      <UserInfo>
        <DisplayName>Else-Mai Nirhola</DisplayName>
        <AccountId>286</AccountId>
        <AccountType/>
      </UserInfo>
      <UserInfo>
        <DisplayName>Madelene Nilsson</DisplayName>
        <AccountId>975</AccountId>
        <AccountType/>
      </UserInfo>
    </NLLPTCProcessTeam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Mage och tarm</TermName>
          <TermId xmlns="http://schemas.microsoft.com/office/infopath/2007/PartnerControls">fa13e6ba-f2c1-4ad8-82e7-c868fdc48231</TermId>
        </TermInfo>
      </Terms>
    </prdProcessTaxHTField0>
    <NLLVersion xmlns="http://schemas.microsoft.com/sharepoint/v3">1.0</NLLVersion>
    <CareActionCodeNonSurgical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DJ,Gastrointestinalkanalen och därtill hörande organ (inkl. mjälte)</TermName>
          <TermId xmlns="http://schemas.microsoft.com/office/infopath/2007/PartnerControls">8af7c224-8031-4d96-b178-b68840c44797</TermId>
        </TermInfo>
      </Terms>
    </CareActionCodeNonSurgicalTaxHTField0>
    <NLLLockWorkflows xmlns="http://schemas.microsoft.com/sharepoint/v3">false</NLLLockWorkflows>
    <NLLModifiedBy xmlns="http://schemas.microsoft.com/sharepoint/v3">SPAdmin_16</NLLModifiedBy>
    <NLLDocumentIDValue xmlns="http://schemas.microsoft.com/sharepoint/v3">VARD-5-10165</NLLDocumentIDValue>
    <TaxKeywordTaxHTField xmlns="2308f903-5fa4-4c78-8662-0a0265e1cd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mottagning</TermName>
          <TermId xmlns="http://schemas.microsoft.com/office/infopath/2007/PartnerControls">f82f3e6d-bbbf-412c-8884-deee2fdf0a63</TermId>
        </TermInfo>
        <TermInfo xmlns="http://schemas.microsoft.com/office/infopath/2007/PartnerControls">
          <TermName xmlns="http://schemas.microsoft.com/office/infopath/2007/PartnerControls">BUH</TermName>
          <TermId xmlns="http://schemas.microsoft.com/office/infopath/2007/PartnerControls">02328d36-83de-4459-a604-31ce10dbdc5e</TermId>
        </TermInfo>
        <TermInfo xmlns="http://schemas.microsoft.com/office/infopath/2007/PartnerControls">
          <TermName xmlns="http://schemas.microsoft.com/office/infopath/2007/PartnerControls">Förstoppning</TermName>
          <TermId xmlns="http://schemas.microsoft.com/office/infopath/2007/PartnerControls">8df69c2b-91fd-4281-97e5-8433e3e683b5</TermId>
        </TermInfo>
        <TermInfo xmlns="http://schemas.microsoft.com/office/infopath/2007/PartnerControls">
          <TermName xmlns="http://schemas.microsoft.com/office/infopath/2007/PartnerControls">bristolskalan</TermName>
          <TermId xmlns="http://schemas.microsoft.com/office/infopath/2007/PartnerControls">0cc5430f-347e-4041-b51f-5058855c0490</TermId>
        </TermInfo>
        <TermInfo xmlns="http://schemas.microsoft.com/office/infopath/2007/PartnerControls">
          <TermName xmlns="http://schemas.microsoft.com/office/infopath/2007/PartnerControls">LBK</TermName>
          <TermId xmlns="http://schemas.microsoft.com/office/infopath/2007/PartnerControls">04a91dd6-56e5-43cf-8e10-069283591eed</TermId>
        </TermInfo>
        <TermInfo xmlns="http://schemas.microsoft.com/office/infopath/2007/PartnerControls">
          <TermName xmlns="http://schemas.microsoft.com/office/infopath/2007/PartnerControls">avdelning</TermName>
          <TermId xmlns="http://schemas.microsoft.com/office/infopath/2007/PartnerControls">82bb3fc3-fb5f-49b4-9a69-cb833e53c596</TermId>
        </TermInfo>
      </Terms>
    </TaxKeywordTaxHTField>
    <TaxCatchAll xmlns="2308f903-5fa4-4c78-8662-0a0265e1cd53">
      <Value>10284</Value>
      <Value>14038</Value>
      <Value>9623</Value>
      <Value>9364</Value>
      <Value>10485</Value>
      <Value>5897</Value>
      <Value>13025</Value>
      <Value>10460</Value>
      <Value>8645</Value>
      <Value>8934</Value>
      <Value>13422</Value>
      <Value>7584</Value>
      <Value>7050</Value>
    </TaxCatchAll>
    <_dlc_DocId xmlns="2308f903-5fa4-4c78-8662-0a0265e1cd53">VARD-5-10165</_dlc_DocId>
    <_dlc_DocIdUrl xmlns="2308f903-5fa4-4c78-8662-0a0265e1cd53">
      <Url>http://spportal.extvis.local/process/vard/_layouts/15/DocIdRedir.aspx?ID=VARD-5-10165</Url>
      <Description>VARD-5-10165</Description>
    </_dlc_DocIdUrl>
    <_dlc_DocIdPersistId xmlns="2308f903-5fa4-4c78-8662-0a0265e1cd53">true</_dlc_DocIdPersistId>
    <_dlc_ExpireDateSaved xmlns="http://schemas.microsoft.com/sharepoint/v3" xsi:nil="true"/>
    <_dlc_ExpireDate xmlns="http://schemas.microsoft.com/sharepoint/v3">2026-04-14T22:00:00+00:00</_dlc_ExpireDate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C230E6-0C32-4FB1-937F-AC8F8D7DDAFB}"/>
</file>

<file path=customXml/itemProps2.xml><?xml version="1.0" encoding="utf-8"?>
<ds:datastoreItem xmlns:ds="http://schemas.openxmlformats.org/officeDocument/2006/customXml" ds:itemID="{9EF17883-480B-4047-A845-D5320F9EC41F}"/>
</file>

<file path=customXml/itemProps3.xml><?xml version="1.0" encoding="utf-8"?>
<ds:datastoreItem xmlns:ds="http://schemas.openxmlformats.org/officeDocument/2006/customXml" ds:itemID="{AD9A9D72-9514-427F-BD58-693B8A4517EA}"/>
</file>

<file path=customXml/itemProps4.xml><?xml version="1.0" encoding="utf-8"?>
<ds:datastoreItem xmlns:ds="http://schemas.openxmlformats.org/officeDocument/2006/customXml" ds:itemID="{E3652E30-3DFE-4456-A5F3-C807E42633E0}"/>
</file>

<file path=customXml/itemProps5.xml><?xml version="1.0" encoding="utf-8"?>
<ds:datastoreItem xmlns:ds="http://schemas.openxmlformats.org/officeDocument/2006/customXml" ds:itemID="{FB5432CC-B7D6-43E1-B0D1-BF449493A02B}"/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180</Words>
  <Application>Microsoft Office PowerPoint</Application>
  <PresentationFormat>Bredbild</PresentationFormat>
  <Paragraphs>48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Office-tema</vt:lpstr>
      <vt:lpstr>PowerPoint-presentation</vt:lpstr>
      <vt:lpstr>PowerPoint-presentation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Förstoppning hos barn</dc:title>
  <dc:creator>Karin By</dc:creator>
  <cp:keywords>Förstoppning; LBK; mottagning; avdelning; BUH; bristolskalan</cp:keywords>
  <cp:lastModifiedBy>Else-Mai Nirhola</cp:lastModifiedBy>
  <cp:revision>11</cp:revision>
  <cp:lastPrinted>2020-05-14T08:21:55Z</cp:lastPrinted>
  <dcterms:created xsi:type="dcterms:W3CDTF">2020-05-14T06:28:40Z</dcterms:created>
  <dcterms:modified xsi:type="dcterms:W3CDTF">2021-01-26T10:17:30Z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0x010100D7963E0E5B7A40E5AEA07389401D709F008BAD709383F64329B7C6C965A1F4475102030100EEE04BD63491624A8AFD254523DCD2F0</vt:lpwstr>
  </property>
  <property fmtid="{D5CDD505-2E9C-101B-9397-08002B2CF9AE}" pid="3" name="TaxKeyword">
    <vt:lpwstr>13422;#mottagning|f82f3e6d-bbbf-412c-8884-deee2fdf0a63;#14038;#BUH|02328d36-83de-4459-a604-31ce10dbdc5e;#8645;#Förstoppning|8df69c2b-91fd-4281-97e5-8433e3e683b5;#8934;#bristolskalan|0cc5430f-347e-4041-b51f-5058855c0490;#10485;#LBK|04a91dd6-56e5-43cf-8e10-069283591eed;#13025;#avdelning|82bb3fc3-fb5f-49b4-9a69-cb833e53c596</vt:lpwstr>
  </property>
  <property fmtid="{D5CDD505-2E9C-101B-9397-08002B2CF9AE}" pid="4" name="CareActionCodeSurgical">
    <vt:lpwstr/>
  </property>
  <property fmtid="{D5CDD505-2E9C-101B-9397-08002B2CF9AE}" pid="5" name="NLLProducerPlace">
    <vt:lpwstr>9364;#Vård|6e4b0e66-0465-47f1-8976-dbae0c59dee7</vt:lpwstr>
  </property>
  <property fmtid="{D5CDD505-2E9C-101B-9397-08002B2CF9AE}" pid="6" name="NLLInformationCollection">
    <vt:lpwstr/>
  </property>
  <property fmtid="{D5CDD505-2E9C-101B-9397-08002B2CF9AE}" pid="7" name="NLLProjectDescription">
    <vt:lpwstr/>
  </property>
  <property fmtid="{D5CDD505-2E9C-101B-9397-08002B2CF9AE}" pid="8" name="PsychiatricCodeTaxHTField0">
    <vt:lpwstr/>
  </property>
  <property fmtid="{D5CDD505-2E9C-101B-9397-08002B2CF9AE}" pid="9" name="NLLStakeholder">
    <vt:lpwstr>10284;#|0466963c-cebf-4fcc-b8a6-f9c4115385f2</vt:lpwstr>
  </property>
  <property fmtid="{D5CDD505-2E9C-101B-9397-08002B2CF9AE}" pid="10" name="TLVCodeDiagnosisTaxHTField0">
    <vt:lpwstr/>
  </property>
  <property fmtid="{D5CDD505-2E9C-101B-9397-08002B2CF9AE}" pid="11" name="NPUCode">
    <vt:lpwstr/>
  </property>
  <property fmtid="{D5CDD505-2E9C-101B-9397-08002B2CF9AE}" pid="12" name="NLLClosureDate">
    <vt:lpwstr/>
  </property>
  <property fmtid="{D5CDD505-2E9C-101B-9397-08002B2CF9AE}" pid="13" name="NLLProducerplaceID">
    <vt:lpwstr/>
  </property>
  <property fmtid="{D5CDD505-2E9C-101B-9397-08002B2CF9AE}" pid="14" name="NLLPublishedTemplate">
    <vt:lpwstr/>
  </property>
  <property fmtid="{D5CDD505-2E9C-101B-9397-08002B2CF9AE}" pid="15" name="NLLWFComment">
    <vt:lpwstr/>
  </property>
  <property fmtid="{D5CDD505-2E9C-101B-9397-08002B2CF9AE}" pid="16" name="NLLPTCName">
    <vt:lpwstr/>
  </property>
  <property fmtid="{D5CDD505-2E9C-101B-9397-08002B2CF9AE}" pid="17" name="CareActionCodeNonSurgical">
    <vt:lpwstr>7050;#DJ,Gastrointestinalkanalen och därtill hörande organ (inkl. mjälte)|8af7c224-8031-4d96-b178-b68840c44797</vt:lpwstr>
  </property>
  <property fmtid="{D5CDD505-2E9C-101B-9397-08002B2CF9AE}" pid="18" name="AnalysisNameTaxHTField0">
    <vt:lpwstr/>
  </property>
  <property fmtid="{D5CDD505-2E9C-101B-9397-08002B2CF9AE}" pid="19" name="Specialty">
    <vt:lpwstr>5897;#30100,Barn- och ungdomsmedicin|bafe24f9-bf66-435f-8ad8-adce1c98d3e5</vt:lpwstr>
  </property>
  <property fmtid="{D5CDD505-2E9C-101B-9397-08002B2CF9AE}" pid="20" name="NLLMtptCode">
    <vt:lpwstr/>
  </property>
  <property fmtid="{D5CDD505-2E9C-101B-9397-08002B2CF9AE}" pid="21" name="NLLProjectUrl">
    <vt:lpwstr/>
  </property>
  <property fmtid="{D5CDD505-2E9C-101B-9397-08002B2CF9AE}" pid="22" name="ICD10Code">
    <vt:lpwstr/>
  </property>
  <property fmtid="{D5CDD505-2E9C-101B-9397-08002B2CF9AE}" pid="23" name="NLLProjectStatus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Granska dokument(1)">
    <vt:lpwstr>, </vt:lpwstr>
  </property>
  <property fmtid="{D5CDD505-2E9C-101B-9397-08002B2CF9AE}" pid="30" name="NLLProjectLeader">
    <vt:lpwstr/>
  </property>
  <property fmtid="{D5CDD505-2E9C-101B-9397-08002B2CF9AE}" pid="32" name="NLLDefaultTemplate">
    <vt:lpwstr/>
  </property>
  <property fmtid="{D5CDD505-2E9C-101B-9397-08002B2CF9AE}" pid="33" name="NLLProjectVisitor">
    <vt:lpwstr/>
  </property>
  <property fmtid="{D5CDD505-2E9C-101B-9397-08002B2CF9AE}" pid="34" name="NLLDecisionLevelManaged">
    <vt:lpwstr>10460;#Verksamheten|5bf8bf89-d192-488c-9c8f-5432abb5fd72</vt:lpwstr>
  </property>
  <property fmtid="{D5CDD505-2E9C-101B-9397-08002B2CF9AE}" pid="35" name="CompulsoryAction">
    <vt:lpwstr/>
  </property>
  <property fmtid="{D5CDD505-2E9C-101B-9397-08002B2CF9AE}" pid="36" name="ICD10CodeTaxHTField0">
    <vt:lpwstr/>
  </property>
  <property fmtid="{D5CDD505-2E9C-101B-9397-08002B2CF9AE}" pid="37" name="Godkänn dokument">
    <vt:lpwstr>, </vt:lpwstr>
  </property>
  <property fmtid="{D5CDD505-2E9C-101B-9397-08002B2CF9AE}" pid="38" name="NLLProjectOwner">
    <vt:lpwstr/>
  </property>
  <property fmtid="{D5CDD505-2E9C-101B-9397-08002B2CF9AE}" pid="39" name="NLLEstablishedByQuickpart">
    <vt:lpwstr/>
  </property>
  <property fmtid="{D5CDD505-2E9C-101B-9397-08002B2CF9AE}" pid="40" name="NPUCodeTaxHTField0">
    <vt:lpwstr/>
  </property>
  <property fmtid="{D5CDD505-2E9C-101B-9397-08002B2CF9AE}" pid="41" name="NLLTemplateFolderDescription">
    <vt:lpwstr/>
  </property>
  <property fmtid="{D5CDD505-2E9C-101B-9397-08002B2CF9AE}" pid="42" name="TLVCodeAction">
    <vt:lpwstr/>
  </property>
  <property fmtid="{D5CDD505-2E9C-101B-9397-08002B2CF9AE}" pid="43" name="RadiologicalCode">
    <vt:lpwstr/>
  </property>
  <property fmtid="{D5CDD505-2E9C-101B-9397-08002B2CF9AE}" pid="44" name="References">
    <vt:lpwstr/>
  </property>
  <property fmtid="{D5CDD505-2E9C-101B-9397-08002B2CF9AE}" pid="45" name="prdProcess">
    <vt:lpwstr>7584;#Mage och tarm|fa13e6ba-f2c1-4ad8-82e7-c868fdc48231</vt:lpwstr>
  </property>
  <property fmtid="{D5CDD505-2E9C-101B-9397-08002B2CF9AE}" pid="46" name="NLLProjectOrderStatus">
    <vt:lpwstr/>
  </property>
  <property fmtid="{D5CDD505-2E9C-101B-9397-08002B2CF9AE}" pid="47" name="NLLReferenceGroup">
    <vt:lpwstr/>
  </property>
  <property fmtid="{D5CDD505-2E9C-101B-9397-08002B2CF9AE}" pid="48" name="TLVCodeDiagnosis">
    <vt:lpwstr/>
  </property>
  <property fmtid="{D5CDD505-2E9C-101B-9397-08002B2CF9AE}" pid="49" name="PharmaceuticalCode">
    <vt:lpwstr/>
  </property>
  <property fmtid="{D5CDD505-2E9C-101B-9397-08002B2CF9AE}" pid="50" name="NLLInitiationDate">
    <vt:lpwstr/>
  </property>
  <property fmtid="{D5CDD505-2E9C-101B-9397-08002B2CF9AE}" pid="51" name="Producera dokument(1)">
    <vt:lpwstr>, </vt:lpwstr>
  </property>
  <property fmtid="{D5CDD505-2E9C-101B-9397-08002B2CF9AE}" pid="52" name="NLLWindingUpDate">
    <vt:lpwstr/>
  </property>
  <property fmtid="{D5CDD505-2E9C-101B-9397-08002B2CF9AE}" pid="53" name="TLVCodeActionTaxHTField0">
    <vt:lpwstr/>
  </property>
  <property fmtid="{D5CDD505-2E9C-101B-9397-08002B2CF9AE}" pid="54" name="NLLProjectNr">
    <vt:lpwstr/>
  </property>
  <property fmtid="{D5CDD505-2E9C-101B-9397-08002B2CF9AE}" pid="55" name="NLLProjectTypeTaxHTField0">
    <vt:lpwstr/>
  </property>
  <property fmtid="{D5CDD505-2E9C-101B-9397-08002B2CF9AE}" pid="56" name="RadiologicalCodeTaxHTField0">
    <vt:lpwstr/>
  </property>
  <property fmtid="{D5CDD505-2E9C-101B-9397-08002B2CF9AE}" pid="57" name="NLLImplementationDate">
    <vt:lpwstr/>
  </property>
  <property fmtid="{D5CDD505-2E9C-101B-9397-08002B2CF9AE}" pid="58" name="PsychiatricCode">
    <vt:lpwstr/>
  </property>
  <property fmtid="{D5CDD505-2E9C-101B-9397-08002B2CF9AE}" pid="59" name="Utökad granskning(1)">
    <vt:lpwstr>, </vt:lpwstr>
  </property>
  <property fmtid="{D5CDD505-2E9C-101B-9397-08002B2CF9AE}" pid="60" name="NLLProjectType">
    <vt:lpwstr/>
  </property>
  <property fmtid="{D5CDD505-2E9C-101B-9397-08002B2CF9AE}" pid="61" name="AnalysisName">
    <vt:lpwstr/>
  </property>
  <property fmtid="{D5CDD505-2E9C-101B-9397-08002B2CF9AE}" pid="62" name="NLLMtptCodeTaxHTField0">
    <vt:lpwstr/>
  </property>
  <property fmtid="{D5CDD505-2E9C-101B-9397-08002B2CF9AE}" pid="63" name="NLLLatestProjectTrackingDate">
    <vt:lpwstr/>
  </property>
  <property fmtid="{D5CDD505-2E9C-101B-9397-08002B2CF9AE}" pid="64" name="NLLDocumentType">
    <vt:lpwstr>9623;#Patientinformation|152f166a-5fae-40dc-978e-cd0e12b2aa44</vt:lpwstr>
  </property>
  <property fmtid="{D5CDD505-2E9C-101B-9397-08002B2CF9AE}" pid="65" name="NLLProjectTypeText">
    <vt:lpwstr/>
  </property>
  <property fmtid="{D5CDD505-2E9C-101B-9397-08002B2CF9AE}" pid="66" name="NLLEstablishingDate">
    <vt:lpwstr/>
  </property>
  <property fmtid="{D5CDD505-2E9C-101B-9397-08002B2CF9AE}" pid="67" name="NLLProjectMember">
    <vt:lpwstr/>
  </property>
  <property fmtid="{D5CDD505-2E9C-101B-9397-08002B2CF9AE}" pid="68" name="NLLEstablishedBy">
    <vt:lpwstr/>
  </property>
  <property fmtid="{D5CDD505-2E9C-101B-9397-08002B2CF9AE}" pid="69" name="CompulsoryActionTaxHTField0">
    <vt:lpwstr/>
  </property>
  <property fmtid="{D5CDD505-2E9C-101B-9397-08002B2CF9AE}" pid="70" name="NLLMeetingType">
    <vt:lpwstr/>
  </property>
  <property fmtid="{D5CDD505-2E9C-101B-9397-08002B2CF9AE}" pid="71" name="NLLProjectName">
    <vt:lpwstr/>
  </property>
  <property fmtid="{D5CDD505-2E9C-101B-9397-08002B2CF9AE}" pid="72" name="_dlc_policyId">
    <vt:lpwstr>0x010100D7963E0E5B7A40E5AEA07389401D709F008BAD709383F64329B7C6C965A1F44751|79996835</vt:lpwstr>
  </property>
  <property fmtid="{D5CDD505-2E9C-101B-9397-08002B2CF9AE}" pid="74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76" name="_dlc_DocIdItemGuid">
    <vt:lpwstr>ea087c5f-f492-4743-a0de-9c8321497a29</vt:lpwstr>
  </property>
  <property fmtid="{D5CDD505-2E9C-101B-9397-08002B2CF9AE}" pid="78" name="_dlc_LastRun">
    <vt:lpwstr>12/31/2022 23:18:23</vt:lpwstr>
  </property>
  <property fmtid="{D5CDD505-2E9C-101B-9397-08002B2CF9AE}" pid="79" name="_dlc_ItemStageId">
    <vt:lpwstr/>
  </property>
  <property fmtid="{D5CDD505-2E9C-101B-9397-08002B2CF9AE}" pid="81" name="NLLDecisionLevelGoverning">
    <vt:lpwstr>Verksamheten|5bf8bf89-d192-488c-9c8f-5432abb5fd72</vt:lpwstr>
  </property>
  <property fmtid="{D5CDD505-2E9C-101B-9397-08002B2CF9AE}" pid="82" name="SharedWithUsers">
    <vt:lpwstr/>
  </property>
  <property fmtid="{D5CDD505-2E9C-101B-9397-08002B2CF9AE}" pid="83" name="NLLDecisionLevel">
    <vt:lpwstr>Verksamheten|5bf8bf89-d192-488c-9c8f-5432abb5fd72</vt:lpwstr>
  </property>
  <property fmtid="{D5CDD505-2E9C-101B-9397-08002B2CF9AE}" pid="85" name="Version0">
    <vt:lpwstr>1.0</vt:lpwstr>
  </property>
  <property fmtid="{D5CDD505-2E9C-101B-9397-08002B2CF9AE}" pid="86" name="Order">
    <vt:r8>1729400</vt:r8>
  </property>
  <property fmtid="{D5CDD505-2E9C-101B-9397-08002B2CF9AE}" pid="87" name="xd_ProgID">
    <vt:lpwstr/>
  </property>
  <property fmtid="{D5CDD505-2E9C-101B-9397-08002B2CF9AE}" pid="88" name="_SourceUrl">
    <vt:lpwstr/>
  </property>
  <property fmtid="{D5CDD505-2E9C-101B-9397-08002B2CF9AE}" pid="89" name="_SharedFileIndex">
    <vt:lpwstr/>
  </property>
  <property fmtid="{D5CDD505-2E9C-101B-9397-08002B2CF9AE}" pid="90" name="TemplateUrl">
    <vt:lpwstr/>
  </property>
  <property fmtid="{D5CDD505-2E9C-101B-9397-08002B2CF9AE}" pid="92" name="NLLFactOwner">
    <vt:lpwstr/>
  </property>
  <property fmtid="{D5CDD505-2E9C-101B-9397-08002B2CF9AE}" pid="93" name="NLLFactOwnerText">
    <vt:lpwstr/>
  </property>
  <property fmtid="{D5CDD505-2E9C-101B-9397-08002B2CF9AE}" pid="94" name="xd_Signature">
    <vt:bool>false</vt:bool>
  </property>
</Properties>
</file>